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30" r:id="rId2"/>
    <p:sldId id="353" r:id="rId3"/>
    <p:sldId id="364" r:id="rId4"/>
    <p:sldId id="374" r:id="rId5"/>
    <p:sldId id="371" r:id="rId6"/>
    <p:sldId id="379" r:id="rId7"/>
    <p:sldId id="372" r:id="rId8"/>
    <p:sldId id="376" r:id="rId9"/>
    <p:sldId id="377" r:id="rId10"/>
    <p:sldId id="37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723"/>
    <a:srgbClr val="F2B800"/>
    <a:srgbClr val="8B171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86323" autoAdjust="0"/>
  </p:normalViewPr>
  <p:slideViewPr>
    <p:cSldViewPr>
      <p:cViewPr>
        <p:scale>
          <a:sx n="66" d="100"/>
          <a:sy n="66" d="100"/>
        </p:scale>
        <p:origin x="-16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93A6506-3859-496C-83F5-2F2F9223BA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B0867-0622-4986-8AA0-C58BB4C51900}" type="slidenum">
              <a:rPr lang="en-US" altLang="fr-FR" smtClean="0">
                <a:ea typeface="ＭＳ Ｐゴシック" pitchFamily="34" charset="-128"/>
              </a:rPr>
              <a:pPr/>
              <a:t>1</a:t>
            </a:fld>
            <a:endParaRPr lang="en-US" altLang="fr-FR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569AE-B295-4712-9C1F-EB35ED591D2D}" type="slidenum">
              <a:rPr lang="en-US" altLang="fr-FR" smtClean="0">
                <a:ea typeface="ＭＳ Ｐゴシック" pitchFamily="34" charset="-128"/>
              </a:rPr>
              <a:pPr/>
              <a:t>3</a:t>
            </a:fld>
            <a:endParaRPr lang="en-US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2116A-1ABF-4CB0-95B3-8EF5896FA588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8B1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Wlogo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solidFill>
            <a:srgbClr val="8B1713"/>
          </a:solidFill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6934200" cy="6858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71800"/>
            <a:ext cx="6934200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  <a:latin typeface="American Typewriter" pitchFamily="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7E44-132C-4CFD-9F17-0EF3E0096FD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685800"/>
            <a:ext cx="1714500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800" y="685800"/>
            <a:ext cx="499110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8E94-2A01-4D83-BB14-8ABA8BFD557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3528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1447800" y="3733800"/>
            <a:ext cx="33528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953000" y="1600200"/>
            <a:ext cx="3352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21F6-2E93-4B57-80C2-F6C0FF36D3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352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53000" y="1600200"/>
            <a:ext cx="33528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9130-49FE-4693-9F27-93FD508287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352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53000" y="1600200"/>
            <a:ext cx="33528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53000" y="3733800"/>
            <a:ext cx="33528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6371-AE47-432A-9289-D356B41CA7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6858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7800" y="3733800"/>
            <a:ext cx="6858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1513-C8F4-4D3D-AAC0-A280FFAD8F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352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352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340B-0BB1-4D3C-845B-7C70F07B7C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8580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6858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A1C54-8ABA-4161-B646-4FFD1E8B9E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1264-158C-4968-AD6D-00C574DF2B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B379-4684-4801-98BD-7FDFF93730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7A7D-76E8-4F55-9C13-3AB1D226A3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DDFF-E20E-4B4F-AAE8-AE1F19F2B62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53CE-0A29-49BF-942B-096677F425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99AF-8B54-451D-8FAE-4C57739A755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707B-05CD-416C-9A75-7C7F4D6CAD5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57D8-DB0F-408A-8470-3A3FFC8291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85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83B6E280-4F35-453F-967C-CDB240831A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29" name="Picture 14" descr="DRWlogo_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B1713"/>
          </a:solidFill>
          <a:latin typeface="B Avant Garde Demi" pitchFamily="12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2723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 7" descr="C:\Users\User\Pictures\Photo KRYS-Avr 15\P131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68413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Pictures\Reboisement Angoja 2011\IMG_1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692" y="760073"/>
            <a:ext cx="8064896" cy="573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3708400" y="5013325"/>
            <a:ext cx="4786313" cy="4619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dirty="0" smtClean="0">
                <a:ea typeface="+mj-ea"/>
              </a:rPr>
              <a:t> </a:t>
            </a:r>
          </a:p>
        </p:txBody>
      </p:sp>
      <p:sp>
        <p:nvSpPr>
          <p:cNvPr id="3078" name="Espace réservé du texte 1"/>
          <p:cNvSpPr>
            <a:spLocks noGrp="1"/>
          </p:cNvSpPr>
          <p:nvPr>
            <p:ph type="body" idx="1"/>
          </p:nvPr>
        </p:nvSpPr>
        <p:spPr>
          <a:xfrm>
            <a:off x="1547813" y="1268413"/>
            <a:ext cx="6264275" cy="1368425"/>
          </a:xfrm>
        </p:spPr>
        <p:txBody>
          <a:bodyPr/>
          <a:lstStyle/>
          <a:p>
            <a:pPr algn="ctr"/>
            <a:r>
              <a:rPr lang="fr-FR" altLang="fr-FR" sz="2800" b="1" dirty="0" smtClean="0">
                <a:latin typeface="Aharoni" pitchFamily="2" charset="-79"/>
                <a:cs typeface="Aharoni" pitchFamily="2" charset="-79"/>
              </a:rPr>
              <a:t>SITE RAMSAR: LAC ALAOTRA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0" y="5949950"/>
            <a:ext cx="431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71736" y="285749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Durrell Wildlife Conservation Trust</a:t>
            </a:r>
            <a:endParaRPr lang="fr-FR" dirty="0" smtClean="0">
              <a:solidFill>
                <a:schemeClr val="accent3"/>
              </a:solidFill>
            </a:endParaRP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00298" y="371475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3"/>
                </a:solidFill>
              </a:rPr>
              <a:t>Atelier de Mise en Œuvre de la Convention </a:t>
            </a:r>
            <a:r>
              <a:rPr lang="fr-FR" sz="2000" dirty="0" err="1" smtClean="0">
                <a:solidFill>
                  <a:schemeClr val="accent3"/>
                </a:solidFill>
              </a:rPr>
              <a:t>Ramsar</a:t>
            </a:r>
            <a:endParaRPr lang="fr-FR" sz="2000" dirty="0" smtClean="0">
              <a:solidFill>
                <a:schemeClr val="accent3"/>
              </a:solidFill>
            </a:endParaRP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71736" y="4786322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02-03 </a:t>
            </a:r>
            <a:r>
              <a:rPr lang="en-US" sz="1800" b="1" dirty="0" err="1" smtClean="0">
                <a:solidFill>
                  <a:schemeClr val="bg1"/>
                </a:solidFill>
              </a:rPr>
              <a:t>Fevrier</a:t>
            </a:r>
            <a:r>
              <a:rPr lang="en-US" sz="1800" b="1" dirty="0" smtClean="0">
                <a:solidFill>
                  <a:schemeClr val="bg1"/>
                </a:solidFill>
              </a:rPr>
              <a:t> 2016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OLEP </a:t>
            </a:r>
            <a:r>
              <a:rPr lang="en-US" sz="1800" b="1" dirty="0" err="1" smtClean="0">
                <a:solidFill>
                  <a:schemeClr val="bg1"/>
                </a:solidFill>
              </a:rPr>
              <a:t>Ambatobe</a:t>
            </a:r>
            <a:r>
              <a:rPr lang="en-US" sz="1800" b="1" dirty="0" smtClean="0">
                <a:solidFill>
                  <a:schemeClr val="bg1"/>
                </a:solidFill>
              </a:rPr>
              <a:t>, Antananarivo</a:t>
            </a:r>
            <a:endParaRPr lang="fr-FR" sz="1800" b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:\JME Andilana 2010\SDC1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38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1979613" y="2420938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842723"/>
                </a:solidFill>
                <a:latin typeface="Berlin Sans FB Demi" pitchFamily="34" charset="0"/>
              </a:rPr>
              <a:t>MERCI DE VOTRE ATTENTION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28663" y="928670"/>
            <a:ext cx="3071834" cy="762000"/>
          </a:xfrm>
        </p:spPr>
        <p:txBody>
          <a:bodyPr/>
          <a:lstStyle/>
          <a:p>
            <a:pPr algn="ctr"/>
            <a:r>
              <a:rPr lang="fr-FR" altLang="fr-FR" sz="2400" b="1" dirty="0" smtClean="0"/>
              <a:t>2 - LOCALISATION </a:t>
            </a:r>
          </a:p>
        </p:txBody>
      </p:sp>
      <p:pic>
        <p:nvPicPr>
          <p:cNvPr id="5" name="Picture 11" descr="Cart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021" y="279035"/>
            <a:ext cx="4981573" cy="648595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14348" y="250030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Region </a:t>
            </a:r>
            <a:r>
              <a:rPr lang="en-GB" dirty="0" err="1" smtClean="0"/>
              <a:t>Alaotra-Mangoro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Districts: </a:t>
            </a:r>
            <a:r>
              <a:rPr lang="en-GB" dirty="0" err="1" smtClean="0"/>
              <a:t>Ambatondrazaka</a:t>
            </a:r>
            <a:r>
              <a:rPr lang="en-GB" dirty="0" smtClean="0"/>
              <a:t> et </a:t>
            </a:r>
            <a:r>
              <a:rPr lang="en-GB" dirty="0" err="1" smtClean="0"/>
              <a:t>Amparafaravola</a:t>
            </a:r>
            <a:endParaRPr lang="fr-FR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lj_Nv.docmt_dw.03.2012\Mes images\Photo Anororo -Hasir\RIMG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242" y="642918"/>
            <a:ext cx="5490758" cy="440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re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5257800" cy="720725"/>
          </a:xfrm>
        </p:spPr>
        <p:txBody>
          <a:bodyPr/>
          <a:lstStyle/>
          <a:p>
            <a:r>
              <a:rPr lang="fr-FR" altLang="fr-FR" dirty="0" smtClean="0"/>
              <a:t>          </a:t>
            </a:r>
            <a:r>
              <a:rPr lang="fr-FR" altLang="fr-FR" dirty="0" smtClean="0">
                <a:latin typeface="Berlin Sans FB Demi" pitchFamily="34" charset="0"/>
              </a:rPr>
              <a:t>CARASTERISTIQUES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214282" y="1428736"/>
            <a:ext cx="3463918" cy="507209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b="1" dirty="0">
                <a:latin typeface="Berlin Sans FB" pitchFamily="34" charset="0"/>
                <a:ea typeface="MS PGothic" pitchFamily="34" charset="-128"/>
              </a:rPr>
              <a:t>Les zones humides d’Alaotra </a:t>
            </a:r>
            <a:r>
              <a:rPr lang="fr-FR" b="1" dirty="0" smtClean="0">
                <a:latin typeface="Berlin Sans FB" pitchFamily="34" charset="0"/>
                <a:ea typeface="MS PGothic" pitchFamily="34" charset="-128"/>
              </a:rPr>
              <a:t> de 722 500 ha sont </a:t>
            </a:r>
            <a:r>
              <a:rPr lang="fr-FR" b="1" dirty="0">
                <a:latin typeface="Berlin Sans FB" pitchFamily="34" charset="0"/>
                <a:ea typeface="MS PGothic" pitchFamily="34" charset="-128"/>
              </a:rPr>
              <a:t>caractérisées par :</a:t>
            </a:r>
            <a:endParaRPr lang="fr-FR" b="1" dirty="0" smtClean="0">
              <a:latin typeface="Berlin Sans FB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fr-FR" dirty="0">
                <a:latin typeface="Berlin Sans FB" pitchFamily="34" charset="0"/>
                <a:ea typeface="MS PGothic" pitchFamily="34" charset="-128"/>
              </a:rPr>
              <a:t>L</a:t>
            </a:r>
            <a:r>
              <a:rPr lang="fr-FR" dirty="0" smtClean="0">
                <a:latin typeface="Berlin Sans FB" pitchFamily="34" charset="0"/>
                <a:ea typeface="MS PGothic" pitchFamily="34" charset="-128"/>
              </a:rPr>
              <a:t>e </a:t>
            </a:r>
            <a:r>
              <a:rPr lang="fr-FR" dirty="0">
                <a:latin typeface="Berlin Sans FB" pitchFamily="34" charset="0"/>
                <a:ea typeface="MS PGothic" pitchFamily="34" charset="-128"/>
              </a:rPr>
              <a:t>vaste lac continental “Alaotra” autour duquel s’étendent près de 23 000 ha de </a:t>
            </a:r>
            <a:r>
              <a:rPr lang="fr-FR" dirty="0" smtClean="0">
                <a:latin typeface="Berlin Sans FB" pitchFamily="34" charset="0"/>
                <a:ea typeface="MS PGothic" pitchFamily="34" charset="-128"/>
              </a:rPr>
              <a:t>marais</a:t>
            </a:r>
            <a:r>
              <a:rPr lang="fr-FR" dirty="0">
                <a:latin typeface="Berlin Sans FB" pitchFamily="34" charset="0"/>
                <a:ea typeface="MS PGothic" pitchFamily="34" charset="-128"/>
              </a:rPr>
              <a:t>,</a:t>
            </a:r>
            <a:r>
              <a:rPr lang="fr-FR" dirty="0" smtClean="0">
                <a:latin typeface="Berlin Sans FB" pitchFamily="34" charset="0"/>
                <a:ea typeface="MS PGothic" pitchFamily="34" charset="-128"/>
              </a:rPr>
              <a:t>  abritant </a:t>
            </a:r>
            <a:r>
              <a:rPr lang="fr-FR" dirty="0">
                <a:latin typeface="Berlin Sans FB" pitchFamily="34" charset="0"/>
                <a:ea typeface="MS PGothic" pitchFamily="34" charset="-128"/>
              </a:rPr>
              <a:t>des espèces  endémiques locales telles :</a:t>
            </a:r>
            <a:endParaRPr lang="fr-FR" dirty="0" smtClean="0">
              <a:latin typeface="Berlin Sans FB" pitchFamily="34" charset="0"/>
              <a:ea typeface="MS PGothic" pitchFamily="34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latin typeface="Berlin Sans FB" pitchFamily="34" charset="0"/>
                <a:ea typeface="MS PGothic" pitchFamily="34" charset="-128"/>
              </a:rPr>
              <a:t> 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Le  Lémurien unique dans le monde  : 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Hapalemur</a:t>
            </a:r>
            <a:r>
              <a:rPr lang="fr-FR" sz="1400" i="1" dirty="0">
                <a:latin typeface="Berlin Sans FB" pitchFamily="34" charset="0"/>
                <a:ea typeface="MS PGothic" pitchFamily="34" charset="-128"/>
              </a:rPr>
              <a:t> 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alaotrensis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 </a:t>
            </a:r>
            <a:r>
              <a:rPr lang="fr-FR" sz="1400" dirty="0">
                <a:latin typeface="Berlin Sans FB" pitchFamily="34" charset="0"/>
                <a:ea typeface="MS PGothic" pitchFamily="34" charset="-128"/>
              </a:rPr>
              <a:t>(lémurien) gravement menacées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  , </a:t>
            </a:r>
            <a:r>
              <a:rPr lang="fr-FR" sz="1400" i="1" dirty="0" err="1" smtClean="0">
                <a:latin typeface="Berlin Sans FB" pitchFamily="34" charset="0"/>
                <a:ea typeface="MS PGothic" pitchFamily="34" charset="-128"/>
              </a:rPr>
              <a:t>Salanoia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 </a:t>
            </a:r>
            <a:r>
              <a:rPr lang="fr-FR" sz="1400" i="1" dirty="0" err="1" smtClean="0">
                <a:latin typeface="Berlin Sans FB" pitchFamily="34" charset="0"/>
                <a:ea typeface="MS PGothic" pitchFamily="34" charset="-128"/>
              </a:rPr>
              <a:t>durrelli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,  un petit carnivore , </a:t>
            </a:r>
            <a:r>
              <a:rPr lang="fr-FR" sz="1400" i="1" dirty="0" err="1" smtClean="0">
                <a:latin typeface="Berlin Sans FB" pitchFamily="34" charset="0"/>
                <a:ea typeface="MS PGothic" pitchFamily="34" charset="-128"/>
              </a:rPr>
              <a:t>Microcebus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 sp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 D’oiseaux : Aythia </a:t>
            </a:r>
            <a:r>
              <a:rPr lang="fr-FR" sz="1400" i="1" dirty="0">
                <a:latin typeface="Berlin Sans FB" pitchFamily="34" charset="0"/>
                <a:ea typeface="MS PGothic" pitchFamily="34" charset="-128"/>
              </a:rPr>
              <a:t>innotata</a:t>
            </a:r>
            <a:r>
              <a:rPr lang="fr-FR" sz="1400" dirty="0">
                <a:latin typeface="Berlin Sans FB" pitchFamily="34" charset="0"/>
                <a:ea typeface="MS PGothic" pitchFamily="34" charset="-128"/>
              </a:rPr>
              <a:t> (oiseau d’eau très rare)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éteint  ,</a:t>
            </a:r>
          </a:p>
          <a:p>
            <a:pPr marL="0" indent="0">
              <a:buFontTx/>
              <a:buNone/>
              <a:defRPr/>
            </a:pPr>
            <a:r>
              <a:rPr lang="fr-FR" sz="1400" dirty="0">
                <a:latin typeface="Berlin Sans FB" pitchFamily="34" charset="0"/>
                <a:ea typeface="MS PGothic" pitchFamily="34" charset="-128"/>
              </a:rPr>
              <a:t>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                         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Tachybaptus </a:t>
            </a:r>
            <a:r>
              <a:rPr lang="fr-FR" sz="1400" i="1" dirty="0">
                <a:latin typeface="Berlin Sans FB" pitchFamily="34" charset="0"/>
                <a:ea typeface="MS PGothic" pitchFamily="34" charset="-128"/>
              </a:rPr>
              <a:t>rufolavatus </a:t>
            </a:r>
            <a:r>
              <a:rPr lang="fr-FR" sz="1400" dirty="0">
                <a:latin typeface="Berlin Sans FB" pitchFamily="34" charset="0"/>
                <a:ea typeface="MS PGothic" pitchFamily="34" charset="-128"/>
              </a:rPr>
              <a:t>(oiseau d’eau très rare), également gravement menacé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,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 Des espèces </a:t>
            </a:r>
            <a:r>
              <a:rPr lang="fr-FR" sz="1400" dirty="0">
                <a:latin typeface="Berlin Sans FB" pitchFamily="34" charset="0"/>
                <a:ea typeface="MS PGothic" pitchFamily="34" charset="-128"/>
              </a:rPr>
              <a:t>endémiques </a:t>
            </a:r>
            <a:r>
              <a:rPr lang="fr-FR" sz="1400" dirty="0" smtClean="0">
                <a:latin typeface="Berlin Sans FB" pitchFamily="34" charset="0"/>
                <a:ea typeface="MS PGothic" pitchFamily="34" charset="-128"/>
              </a:rPr>
              <a:t> de  poissons telles :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Rheocles </a:t>
            </a:r>
            <a:r>
              <a:rPr lang="fr-FR" sz="1400" i="1" dirty="0" err="1" smtClean="0">
                <a:latin typeface="Berlin Sans FB" pitchFamily="34" charset="0"/>
                <a:ea typeface="MS PGothic" pitchFamily="34" charset="-128"/>
              </a:rPr>
              <a:t>sikorae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,,</a:t>
            </a:r>
            <a:r>
              <a:rPr lang="fr-FR" sz="1400" i="1" dirty="0" err="1" smtClean="0">
                <a:latin typeface="Berlin Sans FB" pitchFamily="34" charset="0"/>
                <a:ea typeface="MS PGothic" pitchFamily="34" charset="-128"/>
              </a:rPr>
              <a:t>Ratsirakia</a:t>
            </a:r>
            <a:r>
              <a:rPr lang="fr-FR" sz="1400" i="1" dirty="0" smtClean="0">
                <a:latin typeface="Berlin Sans FB" pitchFamily="34" charset="0"/>
                <a:ea typeface="MS PGothic" pitchFamily="34" charset="-128"/>
              </a:rPr>
              <a:t> legedrii</a:t>
            </a:r>
          </a:p>
          <a:p>
            <a:pPr>
              <a:buFont typeface="Wingdings" pitchFamily="2" charset="2"/>
              <a:buChar char="ü"/>
              <a:defRPr/>
            </a:pPr>
            <a:endParaRPr lang="fr-FR" i="1" dirty="0">
              <a:latin typeface="Berlin Sans FB" pitchFamily="34" charset="0"/>
              <a:ea typeface="MS PGothic" pitchFamily="34" charset="-128"/>
            </a:endParaRPr>
          </a:p>
          <a:p>
            <a:pPr>
              <a:defRPr/>
            </a:pPr>
            <a:endParaRPr lang="fr-FR" dirty="0" smtClean="0">
              <a:latin typeface="Berlin Sans FB" pitchFamily="34" charset="0"/>
              <a:ea typeface="MS PGothic" pitchFamily="34" charset="-128"/>
            </a:endParaRPr>
          </a:p>
          <a:p>
            <a:pPr>
              <a:defRPr/>
            </a:pPr>
            <a:endParaRPr lang="fr-FR" dirty="0" smtClean="0">
              <a:latin typeface="Berlin Sans FB" pitchFamily="34" charset="0"/>
              <a:ea typeface="MS PGothic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fr-FR" dirty="0" smtClean="0"/>
              <a:t> </a:t>
            </a:r>
            <a:endParaRPr lang="fr-FR" dirty="0" smtClean="0">
              <a:latin typeface="Berlin Sans FB Demi" panose="020E0802020502020306" pitchFamily="34" charset="0"/>
              <a:ea typeface="MS PGothic" pitchFamily="34" charset="-128"/>
            </a:endParaRPr>
          </a:p>
          <a:p>
            <a:pPr>
              <a:defRPr/>
            </a:pPr>
            <a:endParaRPr lang="fr-FR" dirty="0" smtClean="0">
              <a:latin typeface="Berlin Sans FB Demi" panose="020E0802020502020306" pitchFamily="34" charset="0"/>
              <a:ea typeface="MS PGothic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fr-FR" dirty="0" smtClean="0"/>
              <a:t> </a:t>
            </a:r>
            <a:r>
              <a:rPr lang="fr-FR" i="1" dirty="0" smtClean="0"/>
              <a:t>sp</a:t>
            </a:r>
            <a:r>
              <a:rPr lang="fr-FR" dirty="0"/>
              <a:t>.</a:t>
            </a:r>
          </a:p>
          <a:p>
            <a:pPr>
              <a:defRPr/>
            </a:pPr>
            <a:endParaRPr lang="fr-FR" dirty="0">
              <a:latin typeface="Berlin Sans FB Demi" panose="020E0802020502020306" pitchFamily="34" charset="0"/>
              <a:ea typeface="MS PGothic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fr-FR" dirty="0">
                <a:latin typeface="Berlin Sans FB Demi" panose="020E0802020502020306" pitchFamily="34" charset="0"/>
                <a:ea typeface="MS PGothic" pitchFamily="34" charset="-128"/>
              </a:rPr>
              <a:t> </a:t>
            </a:r>
          </a:p>
          <a:p>
            <a:pPr>
              <a:defRPr/>
            </a:pPr>
            <a:endParaRPr lang="fr-FR" dirty="0">
              <a:ea typeface="MS PGothic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28670"/>
            <a:ext cx="252028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43550" y="4876800"/>
            <a:ext cx="3600450" cy="198120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894969" y="714356"/>
            <a:ext cx="2462981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3143248"/>
            <a:ext cx="5429288" cy="7620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Berlin Sans FB" pitchFamily="34" charset="0"/>
                <a:ea typeface="MS PGothic" pitchFamily="34" charset="-128"/>
              </a:rPr>
              <a:t>- </a:t>
            </a: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MS PGothic" pitchFamily="34" charset="-128"/>
              </a:rPr>
              <a:t>Les rizières représentent plus de 117 000 ha , faisant de cette zone le, premier grenier de Madagascar (</a:t>
            </a: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  <a:t>Production rizicole  320 000 T)</a:t>
            </a:r>
            <a:b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</a:b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  <a:t/>
            </a:r>
            <a:b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</a:b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  <a:t>- Production Piscicole  2400T </a:t>
            </a:r>
            <a:b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</a:b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  <a:t/>
            </a:r>
            <a:b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ＭＳ Ｐゴシック" pitchFamily="12" charset="-128"/>
              </a:rPr>
            </a:b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  <a:ea typeface="MS PGothic" pitchFamily="34" charset="-128"/>
              </a:rPr>
              <a:t>- Collines </a:t>
            </a: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</a:rPr>
              <a:t>et bassins versants, lieu de pâturage, zone de reboisement, de 502 496  ha principalement couverts de </a:t>
            </a:r>
            <a:r>
              <a:rPr lang="fr-FR" sz="2400" i="1" dirty="0" err="1" smtClean="0">
                <a:solidFill>
                  <a:schemeClr val="tx2"/>
                </a:solidFill>
                <a:latin typeface="Berlin Sans FB" pitchFamily="34" charset="0"/>
              </a:rPr>
              <a:t>Aristida</a:t>
            </a:r>
            <a:r>
              <a:rPr lang="fr-FR" sz="2400" i="1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fr-FR" sz="2400" i="1" dirty="0" err="1" smtClean="0">
                <a:solidFill>
                  <a:schemeClr val="tx2"/>
                </a:solidFill>
                <a:latin typeface="Berlin Sans FB" pitchFamily="34" charset="0"/>
              </a:rPr>
              <a:t>rufescens</a:t>
            </a: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</a:rPr>
              <a:t> et </a:t>
            </a:r>
            <a:r>
              <a:rPr lang="fr-FR" sz="2400" i="1" dirty="0" err="1" smtClean="0">
                <a:solidFill>
                  <a:schemeClr val="tx2"/>
                </a:solidFill>
                <a:latin typeface="Berlin Sans FB" pitchFamily="34" charset="0"/>
              </a:rPr>
              <a:t>Heteropogon</a:t>
            </a:r>
            <a:r>
              <a:rPr lang="fr-FR" sz="2400" i="1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fr-FR" sz="2400" i="1" dirty="0" err="1" smtClean="0">
                <a:solidFill>
                  <a:schemeClr val="tx2"/>
                </a:solidFill>
                <a:latin typeface="Berlin Sans FB" pitchFamily="34" charset="0"/>
              </a:rPr>
              <a:t>sp</a:t>
            </a: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</a:rPr>
              <a:t>.</a:t>
            </a:r>
            <a:br>
              <a:rPr lang="fr-FR" sz="2400" dirty="0" smtClean="0">
                <a:solidFill>
                  <a:schemeClr val="tx2"/>
                </a:solidFill>
                <a:latin typeface="Berlin Sans FB" pitchFamily="34" charset="0"/>
              </a:rPr>
            </a:br>
            <a:r>
              <a:rPr lang="fr-FR" sz="2400" dirty="0" smtClean="0">
                <a:solidFill>
                  <a:schemeClr val="tx2"/>
                </a:solidFill>
                <a:latin typeface="Berlin Sans FB" pitchFamily="34" charset="0"/>
              </a:rPr>
              <a:t>- Valeur culturelle</a:t>
            </a:r>
            <a:r>
              <a:rPr lang="fr-FR" dirty="0" smtClean="0">
                <a:latin typeface="Berlin Sans FB" pitchFamily="34" charset="0"/>
              </a:rPr>
              <a:t/>
            </a:r>
            <a:br>
              <a:rPr lang="fr-FR" dirty="0" smtClean="0">
                <a:latin typeface="Berlin Sans FB" pitchFamily="34" charset="0"/>
              </a:rPr>
            </a:br>
            <a:endParaRPr lang="fr-FR" dirty="0"/>
          </a:p>
        </p:txBody>
      </p:sp>
      <p:pic>
        <p:nvPicPr>
          <p:cNvPr id="3" name="Picture 9" descr="D:\Pictures\Photo Anororo -Hasir\RIMG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-24"/>
            <a:ext cx="3214710" cy="21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161" y="2143116"/>
            <a:ext cx="3348839" cy="32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042" y="4714884"/>
            <a:ext cx="3333989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Pictures\Photo Fevr - Mars 2015\P217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439" y="3286124"/>
            <a:ext cx="2215561" cy="221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re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4632325" cy="647700"/>
          </a:xfrm>
        </p:spPr>
        <p:txBody>
          <a:bodyPr/>
          <a:lstStyle/>
          <a:p>
            <a:r>
              <a:rPr lang="fr-FR" dirty="0" smtClean="0">
                <a:latin typeface="Berlin Sans FB" pitchFamily="34" charset="0"/>
              </a:rPr>
              <a:t> </a:t>
            </a:r>
            <a:r>
              <a:rPr lang="fr-FR" sz="2400" b="1" dirty="0" smtClean="0">
                <a:latin typeface="Berlin Sans FB" pitchFamily="34" charset="0"/>
              </a:rPr>
              <a:t>MENACES ET ENJEUX 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1"/>
          </p:nvPr>
        </p:nvSpPr>
        <p:spPr>
          <a:xfrm>
            <a:off x="179512" y="1268760"/>
            <a:ext cx="4035298" cy="5589240"/>
          </a:xfrm>
        </p:spPr>
        <p:txBody>
          <a:bodyPr/>
          <a:lstStyle/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Feux de brousse et de marais entrainant la formation des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lavaka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 et ensablement des rizières ,</a:t>
            </a:r>
          </a:p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Déforestation /   Tarissement des sources (6/ 32 affluents fonctionnels en période sèche</a:t>
            </a:r>
          </a:p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Transformation de marais en rizière, utilisation   anarchique  non rationnelle</a:t>
            </a:r>
          </a:p>
          <a:p>
            <a:endParaRPr lang="fr-FR" i="1" dirty="0" smtClean="0">
              <a:latin typeface="Berlin Sans FB" pitchFamily="34" charset="0"/>
              <a:cs typeface="Arial" charset="0"/>
            </a:endParaRPr>
          </a:p>
          <a:p>
            <a:endParaRPr lang="fr-FR" dirty="0" smtClean="0">
              <a:latin typeface="Berlin Sans FB" pitchFamily="34" charset="0"/>
              <a:cs typeface="Arial" charset="0"/>
            </a:endParaRPr>
          </a:p>
          <a:p>
            <a:endParaRPr lang="fr-FR" dirty="0" smtClean="0">
              <a:latin typeface="Berlin Sans FB" pitchFamily="34" charset="0"/>
              <a:cs typeface="Arial" charset="0"/>
            </a:endParaRPr>
          </a:p>
          <a:p>
            <a:endParaRPr lang="fr-FR" dirty="0" smtClean="0"/>
          </a:p>
        </p:txBody>
      </p:sp>
      <p:sp>
        <p:nvSpPr>
          <p:cNvPr id="11269" name="Espace réservé du contenu 1"/>
          <p:cNvSpPr>
            <a:spLocks noGrp="1"/>
          </p:cNvSpPr>
          <p:nvPr>
            <p:ph sz="quarter" idx="2"/>
          </p:nvPr>
        </p:nvSpPr>
        <p:spPr>
          <a:xfrm>
            <a:off x="6399213" y="4589463"/>
            <a:ext cx="2744787" cy="1981200"/>
          </a:xfrm>
        </p:spPr>
        <p:txBody>
          <a:bodyPr/>
          <a:lstStyle/>
          <a:p>
            <a:endParaRPr lang="fr-FR" smtClean="0">
              <a:latin typeface="Berlin Sans FB" pitchFamily="34" charset="0"/>
              <a:cs typeface="Arial" charset="0"/>
            </a:endParaRPr>
          </a:p>
          <a:p>
            <a:endParaRPr lang="fr-FR" smtClean="0">
              <a:latin typeface="Berlin Sans FB" pitchFamily="34" charset="0"/>
              <a:cs typeface="Arial" charset="0"/>
            </a:endParaRPr>
          </a:p>
          <a:p>
            <a:endParaRPr lang="fr-FR" smtClean="0">
              <a:latin typeface="Berlin Sans FB" pitchFamily="34" charset="0"/>
              <a:cs typeface="Arial" charset="0"/>
            </a:endParaRPr>
          </a:p>
          <a:p>
            <a:endParaRPr lang="fr-FR" smtClean="0">
              <a:latin typeface="Berlin Sans FB" pitchFamily="34" charset="0"/>
              <a:cs typeface="Arial" charset="0"/>
            </a:endParaRPr>
          </a:p>
          <a:p>
            <a:endParaRPr lang="fr-FR" smtClean="0">
              <a:latin typeface="Berlin Sans FB" pitchFamily="34" charset="0"/>
              <a:cs typeface="Arial" charset="0"/>
            </a:endParaRPr>
          </a:p>
        </p:txBody>
      </p:sp>
      <p:pic>
        <p:nvPicPr>
          <p:cNvPr id="11271" name="Picture 8" descr="H:\Nouveau dossier (2)\P101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1066991"/>
            <a:ext cx="2571767" cy="22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:\Nouveau dossier (2)\P101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416" y="4071942"/>
            <a:ext cx="2662600" cy="23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D:\Pictures\Photo Nov-Dec 2015\PA120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9320" y="0"/>
            <a:ext cx="2234680" cy="20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57158" y="1600200"/>
            <a:ext cx="4443442" cy="4114800"/>
          </a:xfrm>
        </p:spPr>
        <p:txBody>
          <a:bodyPr/>
          <a:lstStyle/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Pêche non règlementée/matériels prohibant, surexploitation </a:t>
            </a:r>
          </a:p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Prolifération des espèces invasives  (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Eichornia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crassipes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 “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Tsikafona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”,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Azola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sp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.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Ramilamina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“,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Fanotopelika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 Salvinia </a:t>
            </a:r>
            <a:r>
              <a:rPr lang="fr-FR" sz="2400" dirty="0" err="1" smtClean="0">
                <a:latin typeface="Berlin Sans FB" pitchFamily="34" charset="0"/>
                <a:cs typeface="Arial" charset="0"/>
              </a:rPr>
              <a:t>sp</a:t>
            </a:r>
            <a:r>
              <a:rPr lang="fr-FR" sz="2400" dirty="0" smtClean="0">
                <a:latin typeface="Berlin Sans FB" pitchFamily="34" charset="0"/>
                <a:cs typeface="Arial" charset="0"/>
              </a:rPr>
              <a:t>.”  </a:t>
            </a:r>
          </a:p>
          <a:p>
            <a:r>
              <a:rPr lang="fr-FR" sz="2400" dirty="0" smtClean="0">
                <a:latin typeface="Berlin Sans FB" pitchFamily="34" charset="0"/>
                <a:cs typeface="Arial" charset="0"/>
              </a:rPr>
              <a:t>Braconnage et chasse </a:t>
            </a:r>
          </a:p>
          <a:p>
            <a:endParaRPr lang="fr-FR" sz="2400" dirty="0"/>
          </a:p>
        </p:txBody>
      </p:sp>
      <p:pic>
        <p:nvPicPr>
          <p:cNvPr id="7" name="Espace réservé du contenu 6" descr="IMG_06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928802"/>
            <a:ext cx="3786182" cy="2839637"/>
          </a:xfrm>
        </p:spPr>
      </p:pic>
      <p:sp>
        <p:nvSpPr>
          <p:cNvPr id="6" name="ZoneTexte 5"/>
          <p:cNvSpPr txBox="1"/>
          <p:nvPr/>
        </p:nvSpPr>
        <p:spPr>
          <a:xfrm>
            <a:off x="1928794" y="42860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Berlin Sans FB" pitchFamily="34" charset="0"/>
              </a:rPr>
              <a:t>MENACES ET ENJEUX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447800" y="115888"/>
            <a:ext cx="6858000" cy="720725"/>
          </a:xfrm>
        </p:spPr>
        <p:txBody>
          <a:bodyPr/>
          <a:lstStyle/>
          <a:p>
            <a:r>
              <a:rPr lang="fr-FR" dirty="0" smtClean="0"/>
              <a:t>          </a:t>
            </a:r>
            <a:r>
              <a:rPr lang="fr-FR" sz="2400" dirty="0" smtClean="0"/>
              <a:t>  </a:t>
            </a:r>
            <a:r>
              <a:rPr lang="fr-FR" sz="2400" b="1" dirty="0" smtClean="0">
                <a:latin typeface="Berlin Sans FB" pitchFamily="34" charset="0"/>
              </a:rPr>
              <a:t>MESURES PRISES 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71670" y="765175"/>
            <a:ext cx="4643469" cy="5235593"/>
          </a:xfrm>
        </p:spPr>
        <p:txBody>
          <a:bodyPr/>
          <a:lstStyle/>
          <a:p>
            <a:r>
              <a:rPr lang="fr-FR" sz="2400" dirty="0" smtClean="0">
                <a:latin typeface="Berlin Sans FB" pitchFamily="34" charset="0"/>
              </a:rPr>
              <a:t>Recherche sur les espèces menacées (Lémuriens, Carnivore, </a:t>
            </a:r>
            <a:r>
              <a:rPr lang="fr-FR" sz="2400" dirty="0" err="1" smtClean="0">
                <a:latin typeface="Berlin Sans FB" pitchFamily="34" charset="0"/>
              </a:rPr>
              <a:t>etc</a:t>
            </a:r>
            <a:r>
              <a:rPr lang="fr-FR" sz="2400" dirty="0" smtClean="0">
                <a:latin typeface="Berlin Sans FB" pitchFamily="34" charset="0"/>
              </a:rPr>
              <a:t>)</a:t>
            </a:r>
          </a:p>
          <a:p>
            <a:r>
              <a:rPr lang="fr-FR" sz="2400" dirty="0" smtClean="0">
                <a:latin typeface="Berlin Sans FB" pitchFamily="34" charset="0"/>
              </a:rPr>
              <a:t>Mise en place de système de contrôle et de suivi (CFL) ,</a:t>
            </a:r>
          </a:p>
          <a:p>
            <a:r>
              <a:rPr lang="fr-FR" sz="2400" dirty="0" smtClean="0">
                <a:latin typeface="Berlin Sans FB" pitchFamily="34" charset="0"/>
              </a:rPr>
              <a:t>Mise en œuvre des activités AGR et alternatives ,</a:t>
            </a:r>
          </a:p>
          <a:p>
            <a:r>
              <a:rPr lang="fr-FR" sz="2400" dirty="0" smtClean="0">
                <a:latin typeface="Berlin Sans FB" pitchFamily="34" charset="0"/>
              </a:rPr>
              <a:t>Développement de partenariat et de collaboration (</a:t>
            </a:r>
            <a:r>
              <a:rPr lang="fr-FR" sz="2400" dirty="0" err="1" smtClean="0">
                <a:latin typeface="Berlin Sans FB" pitchFamily="34" charset="0"/>
              </a:rPr>
              <a:t>Alaotra</a:t>
            </a:r>
            <a:r>
              <a:rPr lang="fr-FR" sz="2400" dirty="0" smtClean="0">
                <a:latin typeface="Berlin Sans FB" pitchFamily="34" charset="0"/>
              </a:rPr>
              <a:t> </a:t>
            </a:r>
            <a:r>
              <a:rPr lang="fr-FR" sz="2400" dirty="0" err="1" smtClean="0">
                <a:latin typeface="Berlin Sans FB" pitchFamily="34" charset="0"/>
              </a:rPr>
              <a:t>Ranosoa</a:t>
            </a:r>
            <a:r>
              <a:rPr lang="fr-FR" sz="2400" dirty="0" smtClean="0">
                <a:latin typeface="Berlin Sans FB" pitchFamily="34" charset="0"/>
              </a:rPr>
              <a:t>)</a:t>
            </a:r>
          </a:p>
          <a:p>
            <a:r>
              <a:rPr lang="fr-FR" sz="2400" dirty="0" smtClean="0">
                <a:latin typeface="Berlin Sans FB" pitchFamily="34" charset="0"/>
              </a:rPr>
              <a:t>Reboisement</a:t>
            </a:r>
          </a:p>
          <a:p>
            <a:r>
              <a:rPr lang="fr-FR" sz="2400" dirty="0" smtClean="0">
                <a:latin typeface="Berlin Sans FB" pitchFamily="34" charset="0"/>
              </a:rPr>
              <a:t>Restauration des marais</a:t>
            </a:r>
          </a:p>
          <a:p>
            <a:r>
              <a:rPr lang="en-GB" sz="2400" dirty="0" smtClean="0">
                <a:latin typeface="Berlin Sans FB" pitchFamily="34" charset="0"/>
              </a:rPr>
              <a:t>Plan de </a:t>
            </a:r>
            <a:r>
              <a:rPr lang="fr-FR" sz="2400" dirty="0" smtClean="0">
                <a:latin typeface="Berlin Sans FB" pitchFamily="34" charset="0"/>
              </a:rPr>
              <a:t>gestion</a:t>
            </a:r>
            <a:r>
              <a:rPr lang="en-GB" sz="2400" dirty="0" smtClean="0">
                <a:latin typeface="Berlin Sans FB" pitchFamily="34" charset="0"/>
              </a:rPr>
              <a:t> (BIODEV)</a:t>
            </a:r>
            <a:endParaRPr lang="fr-FR" dirty="0" smtClean="0">
              <a:latin typeface="Berlin Sans FB" pitchFamily="34" charset="0"/>
            </a:endParaRPr>
          </a:p>
        </p:txBody>
      </p:sp>
      <p:pic>
        <p:nvPicPr>
          <p:cNvPr id="12293" name="Picture 7" descr="D:\Pictures\Photo Fevr _ Mai 2014\P52005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12464" y="0"/>
            <a:ext cx="2431536" cy="2025642"/>
          </a:xfrm>
          <a:noFill/>
        </p:spPr>
      </p:pic>
      <p:pic>
        <p:nvPicPr>
          <p:cNvPr id="12294" name="Picture 6" descr="H:\Nouveau dossier (2)\P101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752" y="2187566"/>
            <a:ext cx="2415842" cy="18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Pictures\Photo Fevr - Mars 2015\P217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03339"/>
            <a:ext cx="2286016" cy="19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H:\Nouveau dossier (2)\P1010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2105424" cy="17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H:\Document  HNT 16\PC050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1821"/>
            <a:ext cx="2102378" cy="19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 txBox="1">
            <a:spLocks/>
          </p:cNvSpPr>
          <p:nvPr/>
        </p:nvSpPr>
        <p:spPr bwMode="auto">
          <a:xfrm>
            <a:off x="755650" y="1268413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2723"/>
              </a:buClr>
              <a:buSzTx/>
              <a:buFontTx/>
              <a:buChar char="•"/>
              <a:tabLst/>
              <a:defRPr/>
            </a:pPr>
            <a:r>
              <a: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Site RAMSAR 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4645025" y="1268413"/>
            <a:ext cx="404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2723"/>
              </a:buClr>
              <a:buSzTx/>
              <a:buFontTx/>
              <a:buChar char="•"/>
              <a:tabLst/>
              <a:defRPr/>
            </a:pPr>
            <a:r>
              <a: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AIRE PROTEGEE</a:t>
            </a:r>
          </a:p>
        </p:txBody>
      </p:sp>
      <p:pic>
        <p:nvPicPr>
          <p:cNvPr id="8" name="Picture 11" descr="Alaotra_wet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700212"/>
            <a:ext cx="3282976" cy="4918289"/>
          </a:xfrm>
          <a:prstGeom prst="rect">
            <a:avLst/>
          </a:prstGeom>
          <a:noFill/>
        </p:spPr>
      </p:pic>
      <p:pic>
        <p:nvPicPr>
          <p:cNvPr id="9" name="Picture 6" descr="C:\Users\User\Documents\Document District Amparafaravola\Carte _ RAMSAR_Durrell\Carte des sous fonctions _ Ram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903" y="1700212"/>
            <a:ext cx="2963372" cy="47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85918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Berlin Sans FB" pitchFamily="34" charset="0"/>
              </a:rPr>
              <a:t>MESURES PRISES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526734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</a:pP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fr-FR" sz="2400" dirty="0" smtClean="0">
                <a:latin typeface="Arial" charset="0"/>
                <a:cs typeface="Arial" charset="0"/>
              </a:rPr>
              <a:t>Mettre a jour la fiche descriptive du site</a:t>
            </a:r>
            <a:endParaRPr lang="fr-FR" sz="2400" dirty="0" smtClean="0"/>
          </a:p>
          <a:p>
            <a:r>
              <a:rPr lang="fr-FR" sz="2400" dirty="0" smtClean="0"/>
              <a:t>Assurer que le site </a:t>
            </a:r>
            <a:r>
              <a:rPr lang="fr-FR" sz="2400" dirty="0" err="1" smtClean="0"/>
              <a:t>Ramsar</a:t>
            </a:r>
            <a:r>
              <a:rPr lang="fr-FR" sz="2400" dirty="0" smtClean="0"/>
              <a:t> soit bénéficiaire de COAP </a:t>
            </a:r>
          </a:p>
          <a:p>
            <a:r>
              <a:rPr lang="fr-FR" sz="2400" dirty="0" smtClean="0"/>
              <a:t>Mettre</a:t>
            </a:r>
            <a:r>
              <a:rPr lang="en-GB" sz="2400" dirty="0" smtClean="0"/>
              <a:t> en oeuvre le plan de </a:t>
            </a:r>
            <a:r>
              <a:rPr lang="fr-FR" sz="2400" dirty="0" smtClean="0"/>
              <a:t>gestion</a:t>
            </a:r>
          </a:p>
          <a:p>
            <a:r>
              <a:rPr lang="fr-FR" sz="2400" dirty="0" smtClean="0"/>
              <a:t>Maintenir</a:t>
            </a:r>
            <a:r>
              <a:rPr lang="en-GB" sz="2400" dirty="0" smtClean="0"/>
              <a:t> les </a:t>
            </a:r>
            <a:r>
              <a:rPr lang="fr-FR" sz="2400" dirty="0" smtClean="0"/>
              <a:t>fonctions</a:t>
            </a:r>
            <a:r>
              <a:rPr lang="en-GB" sz="2400" dirty="0" smtClean="0"/>
              <a:t> </a:t>
            </a:r>
            <a:r>
              <a:rPr lang="fr-FR" sz="2400" dirty="0" smtClean="0"/>
              <a:t>écologiques</a:t>
            </a:r>
            <a:r>
              <a:rPr lang="en-GB" sz="2400" dirty="0" smtClean="0"/>
              <a:t> et la </a:t>
            </a:r>
            <a:r>
              <a:rPr lang="fr-FR" sz="2400" dirty="0" smtClean="0"/>
              <a:t>biodiversité</a:t>
            </a:r>
            <a:r>
              <a:rPr lang="en-GB" sz="2400" dirty="0" smtClean="0"/>
              <a:t> du site</a:t>
            </a:r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B Avant Garde Demi"/>
        <a:ea typeface="MS PGothic"/>
        <a:cs typeface=""/>
      </a:majorFont>
      <a:minorFont>
        <a:latin typeface="Avant Garde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353</Words>
  <Application>Microsoft Office PowerPoint</Application>
  <PresentationFormat>Affichage à l'écran (4:3)</PresentationFormat>
  <Paragraphs>59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Blank Presentation</vt:lpstr>
      <vt:lpstr> </vt:lpstr>
      <vt:lpstr>2 - LOCALISATION </vt:lpstr>
      <vt:lpstr>          CARASTERISTIQUES </vt:lpstr>
      <vt:lpstr>- Les rizières représentent plus de 117 000 ha , faisant de cette zone le, premier grenier de Madagascar (Production rizicole  320 000 T)  - Production Piscicole  2400T   - Collines et bassins versants, lieu de pâturage, zone de reboisement, de 502 496  ha principalement couverts de Aristida rufescens et Heteropogon sp. - Valeur culturelle </vt:lpstr>
      <vt:lpstr> MENACES ET ENJEUX </vt:lpstr>
      <vt:lpstr>Présentation PowerPoint</vt:lpstr>
      <vt:lpstr>            MESURES PRISES </vt:lpstr>
      <vt:lpstr>Présentation PowerPoint</vt:lpstr>
      <vt:lpstr>PERSPECTIVES</vt:lpstr>
      <vt:lpstr>Présentation PowerPoint</vt:lpstr>
    </vt:vector>
  </TitlesOfParts>
  <Company>James Trowman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Trowman</dc:creator>
  <cp:lastModifiedBy>one</cp:lastModifiedBy>
  <cp:revision>174</cp:revision>
  <dcterms:created xsi:type="dcterms:W3CDTF">2006-07-13T12:31:42Z</dcterms:created>
  <dcterms:modified xsi:type="dcterms:W3CDTF">2016-02-04T08:12:43Z</dcterms:modified>
</cp:coreProperties>
</file>