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4" r:id="rId3"/>
    <p:sldId id="256" r:id="rId4"/>
    <p:sldId id="283" r:id="rId5"/>
    <p:sldId id="257" r:id="rId6"/>
    <p:sldId id="269" r:id="rId7"/>
    <p:sldId id="261" r:id="rId8"/>
    <p:sldId id="270" r:id="rId9"/>
    <p:sldId id="272" r:id="rId10"/>
    <p:sldId id="274" r:id="rId11"/>
    <p:sldId id="275" r:id="rId12"/>
    <p:sldId id="287" r:id="rId13"/>
    <p:sldId id="276" r:id="rId14"/>
    <p:sldId id="285" r:id="rId15"/>
    <p:sldId id="258" r:id="rId16"/>
    <p:sldId id="290" r:id="rId17"/>
    <p:sldId id="278" r:id="rId18"/>
    <p:sldId id="280" r:id="rId19"/>
    <p:sldId id="279" r:id="rId20"/>
    <p:sldId id="288" r:id="rId21"/>
    <p:sldId id="281" r:id="rId22"/>
    <p:sldId id="292" r:id="rId23"/>
    <p:sldId id="266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D2949-9749-496E-A736-D9E47DE601D8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9AAC6-2B2F-4479-B3AA-F9C5062FEA6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163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8DB79B-E281-41DA-A1E2-C33F48F84F72}" type="slidenum">
              <a:rPr lang="fr-FR" altLang="fr-FR" sz="1200">
                <a:solidFill>
                  <a:prstClr val="black"/>
                </a:solidFill>
              </a:rPr>
              <a:pPr eaLnBrk="1" hangingPunct="1"/>
              <a:t>1</a:t>
            </a:fld>
            <a:endParaRPr lang="fr-FR" altLang="fr-FR" sz="120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61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50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385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423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239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82739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682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81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040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583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0519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6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83491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746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130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  <a:prstGeom prst="rect">
            <a:avLst/>
          </a:prstGeo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BF0315-C0D6-4107-8236-2938ACA6AC29}" type="slidenum">
              <a:rPr lang="en-GB" sz="28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GB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13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800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C6437-06D4-427B-AE19-2F312E5B6933}" type="slidenum">
              <a:rPr lang="en-GB" sz="28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GB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3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784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5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53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35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90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82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7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722F2-01BF-4279-BB5C-29C7F01C3011}" type="datetimeFigureOut">
              <a:rPr lang="fr-FR" smtClean="0"/>
              <a:pPr/>
              <a:t>04/02/2016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9010F-9E13-495F-A296-172A29ED3B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6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nd titre_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asity madagascar_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24400"/>
            <a:ext cx="28194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18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187624" y="17728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LAC KINKONY,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 SITE RAMSAR DE MADAGASCAR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Asity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Madagascar</a:t>
            </a:r>
          </a:p>
        </p:txBody>
      </p:sp>
    </p:spTree>
    <p:extLst>
      <p:ext uri="{BB962C8B-B14F-4D97-AF65-F5344CB8AC3E}">
        <p14:creationId xmlns:p14="http://schemas.microsoft.com/office/powerpoint/2010/main" val="281584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fr-FR" dirty="0" smtClean="0"/>
              <a:t>Valeurs économiques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/>
          <a:lstStyle/>
          <a:p>
            <a:r>
              <a:rPr lang="fr-FR" dirty="0" smtClean="0"/>
              <a:t>Pêche: source de revenu des communautés environnantes</a:t>
            </a:r>
          </a:p>
          <a:p>
            <a:r>
              <a:rPr lang="fr-FR" dirty="0" smtClean="0"/>
              <a:t>Riziculture</a:t>
            </a:r>
          </a:p>
          <a:p>
            <a:r>
              <a:rPr lang="fr-FR" dirty="0" smtClean="0"/>
              <a:t>Transport (surtout pendant la saison de pluie)</a:t>
            </a:r>
          </a:p>
          <a:p>
            <a:r>
              <a:rPr lang="fr-FR" dirty="0" smtClean="0"/>
              <a:t>Matériaux locaux</a:t>
            </a:r>
            <a:endParaRPr lang="fr-FR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11" y="3789040"/>
            <a:ext cx="5548890" cy="307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" y="3789040"/>
            <a:ext cx="4196082" cy="307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577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425664"/>
              </p:ext>
            </p:extLst>
          </p:nvPr>
        </p:nvGraphicFramePr>
        <p:xfrm>
          <a:off x="457200" y="1697906"/>
          <a:ext cx="8229600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3804"/>
                <a:gridCol w="4035796"/>
              </a:tblGrid>
              <a:tr h="3241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b="1" spc="25" dirty="0" smtClean="0">
                          <a:solidFill>
                            <a:schemeClr val="bg1"/>
                          </a:solidFill>
                          <a:effectLst/>
                          <a:latin typeface="Times"/>
                          <a:ea typeface="MS Mincho"/>
                          <a:cs typeface="Times New Roman"/>
                        </a:rPr>
                        <a:t>Fokontany</a:t>
                      </a:r>
                      <a:endParaRPr lang="fr-FR" sz="1800" b="1" spc="25" dirty="0">
                        <a:solidFill>
                          <a:schemeClr val="bg1"/>
                        </a:solidFill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b="1" spc="25" dirty="0" smtClean="0">
                          <a:solidFill>
                            <a:schemeClr val="bg1"/>
                          </a:solidFill>
                          <a:effectLst/>
                          <a:latin typeface="Times"/>
                          <a:ea typeface="MS Mincho"/>
                          <a:cs typeface="Times New Roman"/>
                        </a:rPr>
                        <a:t>Revenue moyenne annuelle/ménage </a:t>
                      </a:r>
                      <a:r>
                        <a:rPr lang="fr-FR" sz="1800" b="1" spc="25" dirty="0" smtClean="0">
                          <a:solidFill>
                            <a:srgbClr val="4F81BD"/>
                          </a:solidFill>
                          <a:effectLst/>
                          <a:latin typeface="Times"/>
                          <a:ea typeface="MS Mincho"/>
                          <a:cs typeface="Times New Roman"/>
                        </a:rPr>
                        <a:t>(</a:t>
                      </a:r>
                      <a:endParaRPr lang="fr-FR" sz="1800" b="1" spc="25" dirty="0">
                        <a:solidFill>
                          <a:srgbClr val="4F81BD"/>
                        </a:solidFill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1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spc="0" dirty="0" err="1">
                          <a:effectLst/>
                        </a:rPr>
                        <a:t>Ankelimitomotra</a:t>
                      </a:r>
                      <a:endParaRPr lang="fr-FR" sz="1800" b="1" spc="25" dirty="0">
                        <a:solidFill>
                          <a:srgbClr val="4F81BD"/>
                        </a:solidFill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spc="0" dirty="0" smtClean="0">
                          <a:effectLst/>
                        </a:rPr>
                        <a:t>1.380.000</a:t>
                      </a:r>
                      <a:endParaRPr lang="fr-FR" sz="1800" b="1" spc="25" dirty="0">
                        <a:solidFill>
                          <a:srgbClr val="4F81BD"/>
                        </a:solidFill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1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spc="0" dirty="0" err="1">
                          <a:effectLst/>
                        </a:rPr>
                        <a:t>Marofandroboka</a:t>
                      </a:r>
                      <a:endParaRPr lang="fr-FR" sz="1800" b="1" spc="25" dirty="0">
                        <a:solidFill>
                          <a:srgbClr val="4F81BD"/>
                        </a:solidFill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spc="0" dirty="0" smtClean="0">
                          <a:effectLst/>
                        </a:rPr>
                        <a:t>1.800.000</a:t>
                      </a:r>
                      <a:endParaRPr lang="fr-FR" sz="1800" b="1" spc="25" dirty="0">
                        <a:solidFill>
                          <a:srgbClr val="4F81BD"/>
                        </a:solidFill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41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spc="0" dirty="0" err="1">
                          <a:effectLst/>
                        </a:rPr>
                        <a:t>Makary</a:t>
                      </a:r>
                      <a:endParaRPr lang="fr-FR" sz="1800" b="1" spc="25" dirty="0">
                        <a:solidFill>
                          <a:srgbClr val="4F81BD"/>
                        </a:solidFill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800" spc="0" dirty="0" smtClean="0">
                          <a:effectLst/>
                        </a:rPr>
                        <a:t>1.741.600</a:t>
                      </a:r>
                      <a:endParaRPr lang="fr-FR" sz="1800" b="1" spc="25" dirty="0">
                        <a:solidFill>
                          <a:srgbClr val="4F81BD"/>
                        </a:solidFill>
                        <a:effectLst/>
                        <a:latin typeface="Times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1520" y="620688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Revenue moyenne de la communauté vivant exclusivement de la pêche</a:t>
            </a:r>
            <a:endParaRPr lang="fr-FR" sz="3200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73016"/>
            <a:ext cx="471805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417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Pressions &amp; menaces 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24744"/>
            <a:ext cx="4320480" cy="5400600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Au sein du lac </a:t>
            </a:r>
            <a:r>
              <a:rPr lang="fr-FR" dirty="0" err="1" smtClean="0"/>
              <a:t>Kinkony</a:t>
            </a:r>
            <a:r>
              <a:rPr lang="fr-FR" dirty="0" smtClean="0"/>
              <a:t>: </a:t>
            </a:r>
          </a:p>
          <a:p>
            <a:pPr lvl="1"/>
            <a:r>
              <a:rPr lang="fr-FR" dirty="0" smtClean="0"/>
              <a:t>Conversation des marécages en terrain de riziculture. Cas du marais d’</a:t>
            </a:r>
            <a:r>
              <a:rPr lang="fr-FR" dirty="0" err="1" smtClean="0"/>
              <a:t>Antseza</a:t>
            </a:r>
            <a:r>
              <a:rPr lang="fr-FR" dirty="0" smtClean="0"/>
              <a:t> et de </a:t>
            </a:r>
            <a:r>
              <a:rPr lang="fr-FR" dirty="0" err="1" smtClean="0"/>
              <a:t>Makary</a:t>
            </a:r>
            <a:endParaRPr lang="fr-FR" dirty="0" smtClean="0"/>
          </a:p>
          <a:p>
            <a:pPr lvl="1"/>
            <a:r>
              <a:rPr lang="fr-FR" dirty="0" smtClean="0"/>
              <a:t>La surpêche avec l’utilisation des matériels de pêche non réglementaire (filet a maille très réduite,…).</a:t>
            </a:r>
          </a:p>
          <a:p>
            <a:r>
              <a:rPr lang="fr-FR" dirty="0" smtClean="0"/>
              <a:t>Au niveau du bassin versant </a:t>
            </a:r>
          </a:p>
          <a:p>
            <a:pPr lvl="1"/>
            <a:r>
              <a:rPr lang="fr-FR" dirty="0" smtClean="0"/>
              <a:t>Les feux de brousse entrainant l’ensablement progressif du lac et des zones marécageuses</a:t>
            </a:r>
          </a:p>
          <a:p>
            <a:pPr lvl="1"/>
            <a:r>
              <a:rPr lang="fr-FR" dirty="0" smtClean="0"/>
              <a:t>La déforestation </a:t>
            </a:r>
          </a:p>
          <a:p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2696"/>
            <a:ext cx="3995936" cy="343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855087"/>
            <a:ext cx="3995936" cy="300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07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363866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697" y="57564"/>
            <a:ext cx="5472510" cy="401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98970"/>
            <a:ext cx="4572000" cy="302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556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" y="208806"/>
            <a:ext cx="9144000" cy="664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Rivo\Pictures\Officialisation Kinkont Ramsar Juin13\IMG_1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44"/>
            <a:ext cx="9073008" cy="68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130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Lac </a:t>
            </a:r>
            <a:r>
              <a:rPr lang="fr-FR" dirty="0" err="1" smtClean="0"/>
              <a:t>Kinkony</a:t>
            </a:r>
            <a:r>
              <a:rPr lang="fr-FR" dirty="0" smtClean="0"/>
              <a:t> rempli les critères d’une ZH d’Importance Internationale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b="1" i="1" dirty="0" smtClean="0"/>
              <a:t>Critère 2</a:t>
            </a:r>
            <a:r>
              <a:rPr lang="fr-FR" dirty="0" smtClean="0"/>
              <a:t> : Le site abrite des espèces  a statuts  menacées </a:t>
            </a:r>
          </a:p>
          <a:p>
            <a:r>
              <a:rPr lang="fr-FR" b="1" i="1" dirty="0" smtClean="0"/>
              <a:t>Critère 4 </a:t>
            </a:r>
            <a:r>
              <a:rPr lang="fr-FR" dirty="0" smtClean="0"/>
              <a:t>: La zone marécageuse du lac </a:t>
            </a:r>
            <a:r>
              <a:rPr lang="fr-FR" dirty="0" err="1" smtClean="0"/>
              <a:t>Kinkony</a:t>
            </a:r>
            <a:r>
              <a:rPr lang="fr-FR" dirty="0" smtClean="0"/>
              <a:t> sert de site de nidification et de reposoir pour de nombreuses espèces d’avifaune aquatique</a:t>
            </a:r>
          </a:p>
          <a:p>
            <a:r>
              <a:rPr lang="fr-FR" b="1" i="1" dirty="0" smtClean="0"/>
              <a:t>Critère 6 :</a:t>
            </a:r>
            <a:r>
              <a:rPr lang="fr-FR" dirty="0" smtClean="0"/>
              <a:t> Le site abrite une population non négligeable </a:t>
            </a:r>
            <a:r>
              <a:rPr lang="fr-FR" i="1" dirty="0" smtClean="0"/>
              <a:t>d’</a:t>
            </a:r>
            <a:r>
              <a:rPr lang="fr-FR" i="1" dirty="0" err="1" smtClean="0"/>
              <a:t>Amaurornis</a:t>
            </a:r>
            <a:r>
              <a:rPr lang="fr-FR" i="1" dirty="0" smtClean="0"/>
              <a:t> </a:t>
            </a:r>
            <a:r>
              <a:rPr lang="fr-FR" i="1" dirty="0" err="1" smtClean="0"/>
              <a:t>olivieri</a:t>
            </a:r>
            <a:r>
              <a:rPr lang="fr-FR" i="1" dirty="0" smtClean="0"/>
              <a:t> </a:t>
            </a:r>
            <a:r>
              <a:rPr lang="fr-FR" dirty="0" smtClean="0"/>
              <a:t>avec un minimum de 18 couples (supérieur à 1%)</a:t>
            </a:r>
          </a:p>
          <a:p>
            <a:r>
              <a:rPr lang="fr-FR" dirty="0" smtClean="0"/>
              <a:t>Critère 7 : Les deux poissons </a:t>
            </a:r>
            <a:r>
              <a:rPr lang="fr-FR" dirty="0" err="1" smtClean="0"/>
              <a:t>P</a:t>
            </a:r>
            <a:r>
              <a:rPr lang="fr-FR" i="1" dirty="0" err="1" smtClean="0"/>
              <a:t>aretroplus</a:t>
            </a:r>
            <a:r>
              <a:rPr lang="fr-FR" i="1" dirty="0" smtClean="0"/>
              <a:t> </a:t>
            </a:r>
            <a:r>
              <a:rPr lang="fr-FR" i="1" dirty="0" err="1" smtClean="0"/>
              <a:t>dambabe</a:t>
            </a:r>
            <a:r>
              <a:rPr lang="fr-FR" i="1" dirty="0" smtClean="0"/>
              <a:t> </a:t>
            </a:r>
            <a:r>
              <a:rPr lang="fr-FR" dirty="0" smtClean="0"/>
              <a:t>et P. </a:t>
            </a:r>
            <a:r>
              <a:rPr lang="fr-FR" dirty="0" err="1" smtClean="0"/>
              <a:t>kieneri</a:t>
            </a:r>
            <a:r>
              <a:rPr lang="fr-FR" dirty="0" smtClean="0"/>
              <a:t> de la famille des </a:t>
            </a:r>
            <a:r>
              <a:rPr lang="fr-FR" dirty="0" err="1" smtClean="0"/>
              <a:t>Cichlidae</a:t>
            </a:r>
            <a:r>
              <a:rPr lang="fr-FR" dirty="0" smtClean="0"/>
              <a:t> sont des espèces endémiques menacées</a:t>
            </a:r>
          </a:p>
          <a:p>
            <a:pPr lvl="0"/>
            <a:r>
              <a:rPr lang="fr-FR" b="1" i="1" dirty="0" smtClean="0"/>
              <a:t>Critère 8 :</a:t>
            </a:r>
            <a:r>
              <a:rPr lang="fr-FR" dirty="0" smtClean="0"/>
              <a:t> La zone marécageuse du lac </a:t>
            </a:r>
            <a:r>
              <a:rPr lang="fr-FR" dirty="0" err="1" smtClean="0"/>
              <a:t>Kinkony</a:t>
            </a:r>
            <a:r>
              <a:rPr lang="fr-FR" dirty="0" smtClean="0"/>
              <a:t> sert de zone de frayère et d’alevinage pour de nombreuse espèce de poissons en particulier les espèces indigènes citées au critère 7 et les tortues d’eau douce endémique et non endémique Malagasy dont:</a:t>
            </a:r>
            <a:r>
              <a:rPr lang="fr-FR" i="1" dirty="0" smtClean="0"/>
              <a:t> </a:t>
            </a:r>
            <a:r>
              <a:rPr lang="fr-FR" i="1" dirty="0" err="1" smtClean="0"/>
              <a:t>Erymnochelys</a:t>
            </a:r>
            <a:r>
              <a:rPr lang="fr-FR" i="1" dirty="0" smtClean="0"/>
              <a:t> </a:t>
            </a:r>
            <a:r>
              <a:rPr lang="fr-FR" i="1" dirty="0" err="1" smtClean="0"/>
              <a:t>madagascariensis</a:t>
            </a:r>
            <a:r>
              <a:rPr lang="fr-FR" i="1" dirty="0" smtClean="0"/>
              <a:t>,  </a:t>
            </a:r>
            <a:r>
              <a:rPr lang="fr-FR" i="1" dirty="0" err="1" smtClean="0"/>
              <a:t>Pelomedusa</a:t>
            </a:r>
            <a:r>
              <a:rPr lang="fr-FR" i="1" dirty="0" smtClean="0"/>
              <a:t> </a:t>
            </a:r>
            <a:r>
              <a:rPr lang="fr-FR" i="1" dirty="0" err="1" smtClean="0"/>
              <a:t>subrufa</a:t>
            </a:r>
            <a:r>
              <a:rPr lang="fr-FR" i="1" dirty="0" smtClean="0"/>
              <a:t>, </a:t>
            </a:r>
            <a:r>
              <a:rPr lang="fr-FR" i="1" dirty="0" err="1" smtClean="0"/>
              <a:t>Pelusios</a:t>
            </a:r>
            <a:r>
              <a:rPr lang="fr-FR" i="1" dirty="0" smtClean="0"/>
              <a:t> </a:t>
            </a:r>
            <a:r>
              <a:rPr lang="fr-FR" i="1" dirty="0" err="1" smtClean="0"/>
              <a:t>castanoides</a:t>
            </a:r>
            <a:r>
              <a:rPr lang="fr-FR" i="1" dirty="0" smtClean="0"/>
              <a:t> </a:t>
            </a:r>
            <a:r>
              <a:rPr lang="fr-FR" dirty="0" smtClean="0"/>
              <a:t>et </a:t>
            </a:r>
            <a:r>
              <a:rPr lang="fr-FR" i="1" dirty="0" err="1" smtClean="0"/>
              <a:t>Crocodilus</a:t>
            </a:r>
            <a:r>
              <a:rPr lang="fr-FR" i="1" dirty="0" smtClean="0"/>
              <a:t> </a:t>
            </a:r>
            <a:r>
              <a:rPr lang="fr-FR" i="1" dirty="0" err="1" smtClean="0"/>
              <a:t>niloticus</a:t>
            </a:r>
            <a:r>
              <a:rPr lang="fr-FR" dirty="0" smtClean="0"/>
              <a:t>. En période de crue, il alimente aussi en poisson le lac entier et les zones humides environnantes par l’intermédiaire de la rivière </a:t>
            </a:r>
            <a:r>
              <a:rPr lang="fr-FR" dirty="0" err="1" smtClean="0"/>
              <a:t>Kotomay</a:t>
            </a:r>
            <a:r>
              <a:rPr lang="fr-FR" dirty="0" smtClean="0"/>
              <a:t> et du Fleuve </a:t>
            </a:r>
            <a:r>
              <a:rPr lang="fr-FR" dirty="0" err="1" smtClean="0"/>
              <a:t>Kinkony</a:t>
            </a:r>
            <a:r>
              <a:rPr lang="fr-FR" dirty="0" smtClean="0"/>
              <a:t>. Les zones marécageuses environnantes sont utilisées pour la riziculture par les communautés environnantes.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3693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717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i="1" dirty="0" smtClean="0">
                <a:solidFill>
                  <a:srgbClr val="FF0000"/>
                </a:solidFill>
              </a:rPr>
              <a:t>Objectif principal: Maintenir les fonctions écologiques et  la biodiversité du site à travers une utilisation rationnelle des RN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=&gt; Elaboration du plan de gestion du site (Inclus dans le PAG NAP CMK)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-22625"/>
            <a:ext cx="8229600" cy="2947570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>
                <a:solidFill>
                  <a:srgbClr val="0070C0"/>
                </a:solidFill>
              </a:rPr>
              <a:t>«Les zones humides constituent une ressource de grande valeur économique, culturelle, scientifique et récréative, dont la disparition serait irréparable » (Convention de RAMSAR, Préambule 3e Paragraphe)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8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Actions menées</a:t>
            </a:r>
            <a:br>
              <a:rPr lang="fr-FR" dirty="0" smtClean="0"/>
            </a:br>
            <a:r>
              <a:rPr lang="fr-FR" dirty="0" smtClean="0"/>
              <a:t>(Asity Madagascar, MMZ, STD)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Information &amp; sensibilisation sur les valeurs et l’importance du site (depuis 2004)</a:t>
            </a:r>
          </a:p>
          <a:p>
            <a:r>
              <a:rPr lang="fr-FR" dirty="0" smtClean="0"/>
              <a:t>Renforcement du VOI/associations sur la vie associative &amp; la gestion du lac</a:t>
            </a:r>
          </a:p>
          <a:p>
            <a:r>
              <a:rPr lang="fr-FR" dirty="0" smtClean="0"/>
              <a:t>Règlementation de la pêche:</a:t>
            </a:r>
          </a:p>
          <a:p>
            <a:pPr lvl="1"/>
            <a:r>
              <a:rPr lang="fr-FR" dirty="0" smtClean="0"/>
              <a:t>Immatriculation des pirogues &amp; permis de pêcheur</a:t>
            </a:r>
          </a:p>
          <a:p>
            <a:pPr lvl="1"/>
            <a:r>
              <a:rPr lang="fr-FR" dirty="0" smtClean="0"/>
              <a:t>Respect de la période de fermeture de la pêche (Arrêté régional)</a:t>
            </a:r>
          </a:p>
          <a:p>
            <a:pPr lvl="1"/>
            <a:r>
              <a:rPr lang="fr-FR" dirty="0" smtClean="0"/>
              <a:t>Contrôle des mailles des filets</a:t>
            </a:r>
          </a:p>
          <a:p>
            <a:pPr lvl="1"/>
            <a:r>
              <a:rPr lang="fr-FR" dirty="0" smtClean="0"/>
              <a:t>Dotation des filets à maille règlementaire</a:t>
            </a:r>
          </a:p>
          <a:p>
            <a:r>
              <a:rPr lang="fr-FR" dirty="0"/>
              <a:t>R</a:t>
            </a:r>
            <a:r>
              <a:rPr lang="fr-FR" dirty="0" smtClean="0"/>
              <a:t>estauration et protection du bassin versant:</a:t>
            </a:r>
          </a:p>
          <a:p>
            <a:pPr lvl="1"/>
            <a:r>
              <a:rPr lang="fr-FR" dirty="0" smtClean="0"/>
              <a:t>Restauration aquatique (végétation/ Phragmite)</a:t>
            </a:r>
          </a:p>
          <a:p>
            <a:pPr lvl="1"/>
            <a:r>
              <a:rPr lang="fr-FR" dirty="0" smtClean="0"/>
              <a:t>Restauration &amp; multiplication du </a:t>
            </a:r>
            <a:r>
              <a:rPr lang="fr-FR" dirty="0" err="1" smtClean="0"/>
              <a:t>Damba</a:t>
            </a:r>
            <a:endParaRPr lang="fr-FR" dirty="0" smtClean="0"/>
          </a:p>
          <a:p>
            <a:pPr lvl="1"/>
            <a:r>
              <a:rPr lang="fr-FR" dirty="0" smtClean="0"/>
              <a:t>Reboisement au niveau du bassin versant</a:t>
            </a:r>
          </a:p>
          <a:p>
            <a:pPr lvl="1"/>
            <a:r>
              <a:rPr lang="fr-FR" dirty="0" smtClean="0"/>
              <a:t>Mise en place des </a:t>
            </a:r>
            <a:r>
              <a:rPr lang="fr-FR" dirty="0" err="1" smtClean="0"/>
              <a:t>pare-feux</a:t>
            </a:r>
            <a:r>
              <a:rPr lang="fr-FR" dirty="0" smtClean="0"/>
              <a:t>  au niveau du BV</a:t>
            </a:r>
          </a:p>
        </p:txBody>
      </p:sp>
    </p:spTree>
    <p:extLst>
      <p:ext uri="{BB962C8B-B14F-4D97-AF65-F5344CB8AC3E}">
        <p14:creationId xmlns:p14="http://schemas.microsoft.com/office/powerpoint/2010/main" val="1699300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RR DOC DE TRAVAIL 2013&amp;14\FAPBM\FAPBM 2014\Rapport Trimestriel 2014 FAPBM\Rapport trim 3 2014\rap trim 3 cmk 14\Carte pare-feux\Carte de Localisation Pares feux dans la NAP-MK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288" y="-352425"/>
            <a:ext cx="10696576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95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3" y="476672"/>
            <a:ext cx="9216488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83768" y="332656"/>
            <a:ext cx="666023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Région : Boeny, District : Mitsinjo</a:t>
            </a:r>
          </a:p>
          <a:p>
            <a:r>
              <a:rPr lang="fr-FR" sz="2800" dirty="0" smtClean="0"/>
              <a:t>Communes d’</a:t>
            </a:r>
            <a:r>
              <a:rPr lang="fr-FR" sz="2800" dirty="0" err="1" smtClean="0"/>
              <a:t>Antseza</a:t>
            </a:r>
            <a:r>
              <a:rPr lang="fr-FR" sz="2800" dirty="0" smtClean="0"/>
              <a:t> et de </a:t>
            </a:r>
            <a:r>
              <a:rPr lang="fr-FR" sz="2800" dirty="0" err="1" smtClean="0"/>
              <a:t>Bekipay</a:t>
            </a:r>
            <a:r>
              <a:rPr lang="fr-FR" sz="2800" dirty="0" smtClean="0"/>
              <a:t> (</a:t>
            </a:r>
            <a:r>
              <a:rPr lang="fr-FR" sz="2800" dirty="0" err="1" smtClean="0"/>
              <a:t>Fokontany</a:t>
            </a:r>
            <a:r>
              <a:rPr lang="fr-FR" sz="2800" dirty="0" smtClean="0"/>
              <a:t>: 10)</a:t>
            </a:r>
          </a:p>
          <a:p>
            <a:pPr>
              <a:buFont typeface="Symbol"/>
              <a:buChar char="Þ"/>
            </a:pPr>
            <a:r>
              <a:rPr lang="fr-FR" sz="2800" dirty="0" smtClean="0"/>
              <a:t>Au sein du Complexe des zones humides de </a:t>
            </a:r>
            <a:r>
              <a:rPr lang="fr-FR" sz="2800" dirty="0" err="1" smtClean="0"/>
              <a:t>Mahavavy</a:t>
            </a:r>
            <a:r>
              <a:rPr lang="fr-FR" sz="2800" dirty="0" smtClean="0"/>
              <a:t> </a:t>
            </a:r>
            <a:r>
              <a:rPr lang="fr-FR" sz="2800" dirty="0" err="1" smtClean="0"/>
              <a:t>Kinkony</a:t>
            </a:r>
            <a:r>
              <a:rPr lang="fr-FR" sz="2800" dirty="0" smtClean="0"/>
              <a:t> (NAP en création / 2007)</a:t>
            </a:r>
          </a:p>
          <a:p>
            <a:pPr>
              <a:buFont typeface="Symbol"/>
              <a:buChar char="Þ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669669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Actions menées (suite)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256583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Suivi écologique</a:t>
            </a:r>
          </a:p>
          <a:p>
            <a:pPr lvl="1"/>
            <a:r>
              <a:rPr lang="fr-FR" dirty="0" smtClean="0"/>
              <a:t>Suivi écologique et contrôle par les communautés locales</a:t>
            </a:r>
          </a:p>
          <a:p>
            <a:pPr lvl="1"/>
            <a:r>
              <a:rPr lang="fr-FR" dirty="0" smtClean="0"/>
              <a:t>Suivi écologique afin d’orienter et de renforcer les actions menées</a:t>
            </a:r>
          </a:p>
          <a:p>
            <a:r>
              <a:rPr lang="fr-FR" dirty="0" smtClean="0"/>
              <a:t>Appuis aux activités de développement des communautés /AGR</a:t>
            </a:r>
          </a:p>
          <a:p>
            <a:pPr lvl="1"/>
            <a:r>
              <a:rPr lang="fr-FR" dirty="0" smtClean="0"/>
              <a:t>Pêche: dotation des matériels de pêche règlementaire (filet/pirogue)</a:t>
            </a:r>
          </a:p>
          <a:p>
            <a:pPr lvl="1"/>
            <a:r>
              <a:rPr lang="fr-FR" dirty="0" smtClean="0"/>
              <a:t>Agriculture: Appui à l’utilisation des techniques améliorés (SRI/SRA), culture de </a:t>
            </a:r>
            <a:r>
              <a:rPr lang="fr-FR" dirty="0" err="1" smtClean="0"/>
              <a:t>lojy</a:t>
            </a:r>
            <a:r>
              <a:rPr lang="fr-FR" dirty="0" smtClean="0"/>
              <a:t>, culture maraichère</a:t>
            </a:r>
          </a:p>
          <a:p>
            <a:pPr lvl="1"/>
            <a:r>
              <a:rPr lang="fr-FR" dirty="0" smtClean="0"/>
              <a:t> Projet d’élevage à cycle court (Poulet, canard, porc,….</a:t>
            </a:r>
          </a:p>
          <a:p>
            <a:pPr lvl="1"/>
            <a:r>
              <a:rPr lang="fr-FR" dirty="0" smtClean="0"/>
              <a:t>Apiculture</a:t>
            </a:r>
          </a:p>
          <a:p>
            <a:pPr lvl="1"/>
            <a:r>
              <a:rPr lang="fr-FR" dirty="0" smtClean="0"/>
              <a:t>Développement de l’écotourisme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1285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Rivo\Pictures\voli ana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776192" cy="34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Rivo\Pictures\Kinkony Nov 2012\P1160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61" y="3357646"/>
            <a:ext cx="4667139" cy="35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Rivo\Pictures\Elaboration Echantillons\Echantillons 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" y="3357646"/>
            <a:ext cx="4667137" cy="350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F:\Complexe Mahavavy Kinkony\developpement alternative CMK\RAPPORT FORMATION LEGUMES JJMai10\Photos formation cultures maraîchères Avril-mai 2010\Boeny Aran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63" y="14100"/>
            <a:ext cx="4538338" cy="340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74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ivo\Pictures\Kinkony Nov 2012\P1160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" y="-11507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80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337"/>
            <a:ext cx="9144000" cy="671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2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987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686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Caractéristiques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6"/>
          </a:xfrm>
        </p:spPr>
        <p:txBody>
          <a:bodyPr/>
          <a:lstStyle/>
          <a:p>
            <a:r>
              <a:rPr lang="fr-FR" dirty="0" smtClean="0"/>
              <a:t>Superficie: 13 900 ha en saison sèche (15 543 ha en avril 2005 et 12 062 ha en septembre 1999)</a:t>
            </a:r>
          </a:p>
          <a:p>
            <a:r>
              <a:rPr lang="fr-FR" dirty="0" smtClean="0"/>
              <a:t>Altitude entre 40 et 104 m </a:t>
            </a:r>
          </a:p>
          <a:p>
            <a:r>
              <a:rPr lang="fr-FR" dirty="0" smtClean="0"/>
              <a:t>Bassin versant de </a:t>
            </a:r>
            <a:r>
              <a:rPr lang="fr-FR" dirty="0" err="1" smtClean="0"/>
              <a:t>Kinkony</a:t>
            </a:r>
            <a:r>
              <a:rPr lang="fr-FR" dirty="0" smtClean="0"/>
              <a:t>: 63 000 ha</a:t>
            </a:r>
          </a:p>
          <a:p>
            <a:pPr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755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 PROJECTS\Ramsar Kinkony\Lac Kinkony Hydrolog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5" y="332656"/>
            <a:ext cx="9014670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411760" y="8059"/>
            <a:ext cx="353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Réseau hydrographique du </a:t>
            </a:r>
            <a:r>
              <a:rPr lang="fr-FR" b="1" dirty="0" err="1"/>
              <a:t>K</a:t>
            </a:r>
            <a:r>
              <a:rPr lang="fr-FR" b="1" dirty="0" err="1" smtClean="0"/>
              <a:t>inkony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96547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Habitats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Lac d’eau douce permanent</a:t>
            </a:r>
          </a:p>
          <a:p>
            <a:r>
              <a:rPr lang="fr-FR" dirty="0" smtClean="0"/>
              <a:t>Zones marécageuses à dominance de </a:t>
            </a:r>
            <a:r>
              <a:rPr lang="fr-FR" i="1" dirty="0" smtClean="0"/>
              <a:t>Phragmites </a:t>
            </a:r>
            <a:r>
              <a:rPr lang="fr-FR" i="1" dirty="0" err="1" smtClean="0"/>
              <a:t>mauritianus</a:t>
            </a:r>
            <a:r>
              <a:rPr lang="fr-FR" i="1" dirty="0" smtClean="0"/>
              <a:t> </a:t>
            </a:r>
          </a:p>
          <a:p>
            <a:r>
              <a:rPr lang="fr-FR" dirty="0" smtClean="0"/>
              <a:t>Rivières, cours d’eau et ruisseaux permanents et temporaire : les rivières d’</a:t>
            </a:r>
            <a:r>
              <a:rPr lang="fr-FR" dirty="0" err="1" smtClean="0"/>
              <a:t>Ankotika</a:t>
            </a:r>
            <a:r>
              <a:rPr lang="fr-FR" dirty="0" smtClean="0"/>
              <a:t>, de </a:t>
            </a:r>
            <a:r>
              <a:rPr lang="fr-FR" dirty="0" err="1" smtClean="0"/>
              <a:t>Falianara</a:t>
            </a:r>
            <a:r>
              <a:rPr lang="fr-FR" dirty="0" smtClean="0"/>
              <a:t>, d’</a:t>
            </a:r>
            <a:r>
              <a:rPr lang="fr-FR" dirty="0" err="1" smtClean="0"/>
              <a:t>Andranolava</a:t>
            </a:r>
            <a:r>
              <a:rPr lang="fr-FR" dirty="0" smtClean="0"/>
              <a:t>, d’</a:t>
            </a:r>
            <a:r>
              <a:rPr lang="fr-FR" dirty="0" err="1" smtClean="0"/>
              <a:t>Ihopy</a:t>
            </a:r>
            <a:r>
              <a:rPr lang="fr-FR" dirty="0" smtClean="0"/>
              <a:t> et de </a:t>
            </a:r>
            <a:r>
              <a:rPr lang="fr-FR" dirty="0" err="1" smtClean="0"/>
              <a:t>Kotomay</a:t>
            </a:r>
            <a:endParaRPr lang="fr-FR" dirty="0" smtClean="0"/>
          </a:p>
          <a:p>
            <a:r>
              <a:rPr lang="fr-FR" dirty="0"/>
              <a:t>T</a:t>
            </a:r>
            <a:r>
              <a:rPr lang="fr-FR" dirty="0" smtClean="0"/>
              <a:t>errain de riziculture.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178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Valeurs écologiques: Faune remarquable 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24744"/>
            <a:ext cx="4392488" cy="5256584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45 espèces d’oiseaux d’eau recensées au lac avec 4 espèces a statut globalement menacées </a:t>
            </a:r>
          </a:p>
          <a:p>
            <a:pPr lvl="1"/>
            <a:r>
              <a:rPr lang="fr-FR" i="1" dirty="0" err="1" smtClean="0"/>
              <a:t>Amaurornis</a:t>
            </a:r>
            <a:r>
              <a:rPr lang="fr-FR" i="1" dirty="0" smtClean="0"/>
              <a:t> </a:t>
            </a:r>
            <a:r>
              <a:rPr lang="fr-FR" i="1" dirty="0" err="1" smtClean="0"/>
              <a:t>olivieri</a:t>
            </a:r>
            <a:r>
              <a:rPr lang="fr-FR" i="1" dirty="0" smtClean="0"/>
              <a:t> (En danger), </a:t>
            </a:r>
          </a:p>
          <a:p>
            <a:pPr lvl="1"/>
            <a:r>
              <a:rPr lang="fr-FR" i="1" dirty="0" smtClean="0"/>
              <a:t>Ardea </a:t>
            </a:r>
            <a:r>
              <a:rPr lang="fr-FR" i="1" dirty="0" err="1" smtClean="0"/>
              <a:t>humbloti</a:t>
            </a:r>
            <a:r>
              <a:rPr lang="fr-FR" i="1" dirty="0" smtClean="0"/>
              <a:t> (En danger), </a:t>
            </a:r>
          </a:p>
          <a:p>
            <a:pPr lvl="1"/>
            <a:r>
              <a:rPr lang="fr-FR" i="1" dirty="0" err="1" smtClean="0"/>
              <a:t>Ardeola</a:t>
            </a:r>
            <a:r>
              <a:rPr lang="fr-FR" i="1" dirty="0" smtClean="0"/>
              <a:t> </a:t>
            </a:r>
            <a:r>
              <a:rPr lang="fr-FR" i="1" dirty="0" err="1" smtClean="0"/>
              <a:t>idae</a:t>
            </a:r>
            <a:r>
              <a:rPr lang="fr-FR" i="1" dirty="0" smtClean="0"/>
              <a:t> (En danger) </a:t>
            </a:r>
          </a:p>
          <a:p>
            <a:pPr lvl="1"/>
            <a:r>
              <a:rPr lang="fr-FR" i="1" dirty="0" err="1" smtClean="0"/>
              <a:t>Threskiornis</a:t>
            </a:r>
            <a:r>
              <a:rPr lang="fr-FR" i="1" dirty="0" smtClean="0"/>
              <a:t> </a:t>
            </a:r>
            <a:r>
              <a:rPr lang="fr-FR" i="1" dirty="0" err="1" smtClean="0"/>
              <a:t>bernieri</a:t>
            </a:r>
            <a:r>
              <a:rPr lang="fr-FR" i="1" dirty="0" smtClean="0"/>
              <a:t> </a:t>
            </a:r>
            <a:r>
              <a:rPr lang="fr-FR" dirty="0" smtClean="0"/>
              <a:t>(En danger). </a:t>
            </a:r>
          </a:p>
          <a:p>
            <a:r>
              <a:rPr lang="fr-FR" dirty="0" smtClean="0"/>
              <a:t>17 espèces de poissons recensées au lac avec deux espèces endémiques menacées: </a:t>
            </a:r>
          </a:p>
          <a:p>
            <a:pPr lvl="1"/>
            <a:r>
              <a:rPr lang="fr-FR" i="1" dirty="0" err="1" smtClean="0"/>
              <a:t>Paretroplus</a:t>
            </a:r>
            <a:r>
              <a:rPr lang="fr-FR" i="1" dirty="0" smtClean="0"/>
              <a:t> </a:t>
            </a:r>
            <a:r>
              <a:rPr lang="fr-FR" i="1" dirty="0" err="1" smtClean="0"/>
              <a:t>dambabe</a:t>
            </a:r>
            <a:r>
              <a:rPr lang="fr-FR" i="1" dirty="0" smtClean="0"/>
              <a:t> </a:t>
            </a:r>
          </a:p>
          <a:p>
            <a:pPr lvl="1"/>
            <a:r>
              <a:rPr lang="fr-FR" i="1" dirty="0" smtClean="0"/>
              <a:t>P. </a:t>
            </a:r>
            <a:r>
              <a:rPr lang="fr-FR" i="1" dirty="0" err="1" smtClean="0"/>
              <a:t>kieneri</a:t>
            </a:r>
            <a:r>
              <a:rPr lang="fr-FR" dirty="0" smtClean="0"/>
              <a:t>. </a:t>
            </a:r>
          </a:p>
          <a:p>
            <a:r>
              <a:rPr lang="fr-FR" dirty="0" smtClean="0"/>
              <a:t>18 espèces d’</a:t>
            </a:r>
            <a:r>
              <a:rPr lang="fr-FR" dirty="0" err="1" smtClean="0"/>
              <a:t>herpetofaune</a:t>
            </a:r>
            <a:r>
              <a:rPr lang="fr-FR" dirty="0" smtClean="0"/>
              <a:t> recensées </a:t>
            </a:r>
          </a:p>
          <a:p>
            <a:pPr lvl="1"/>
            <a:r>
              <a:rPr lang="fr-FR" dirty="0" smtClean="0"/>
              <a:t>dont </a:t>
            </a:r>
            <a:r>
              <a:rPr lang="fr-FR" i="1" dirty="0" err="1" smtClean="0"/>
              <a:t>Erymnochelys</a:t>
            </a:r>
            <a:r>
              <a:rPr lang="fr-FR" i="1" dirty="0" smtClean="0"/>
              <a:t> </a:t>
            </a:r>
            <a:r>
              <a:rPr lang="fr-FR" i="1" dirty="0" err="1" smtClean="0"/>
              <a:t>madagascariensis</a:t>
            </a:r>
            <a:r>
              <a:rPr lang="fr-FR" i="1" dirty="0" smtClean="0"/>
              <a:t> (Critique)</a:t>
            </a:r>
            <a:endParaRPr lang="fr-FR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12831"/>
            <a:ext cx="3707904" cy="244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707904" cy="285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76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Valeurs socio-culturelles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479265"/>
            <a:ext cx="8229600" cy="4525963"/>
          </a:xfrm>
        </p:spPr>
        <p:txBody>
          <a:bodyPr>
            <a:normAutofit/>
          </a:bodyPr>
          <a:lstStyle/>
          <a:p>
            <a:r>
              <a:rPr lang="fr-FR" dirty="0" smtClean="0"/>
              <a:t>Des communautés ayant un objectif d’utilisation rationnelle et le principe de maintien des valeurs traditionnelles du lac</a:t>
            </a:r>
          </a:p>
          <a:p>
            <a:r>
              <a:rPr lang="fr-FR" dirty="0" smtClean="0"/>
              <a:t>L’ilot de </a:t>
            </a:r>
            <a:r>
              <a:rPr lang="fr-FR" dirty="0" err="1" smtClean="0"/>
              <a:t>Marandravy</a:t>
            </a:r>
            <a:r>
              <a:rPr lang="fr-FR" dirty="0" smtClean="0"/>
              <a:t>, un site culturel avec un palmeraie composé d’une plante endémique malagasy, </a:t>
            </a:r>
            <a:r>
              <a:rPr lang="fr-FR" i="1" dirty="0" err="1" smtClean="0"/>
              <a:t>Borrassus</a:t>
            </a:r>
            <a:r>
              <a:rPr lang="fr-FR" i="1" dirty="0" smtClean="0"/>
              <a:t> </a:t>
            </a:r>
            <a:r>
              <a:rPr lang="fr-FR" i="1" dirty="0" err="1" smtClean="0"/>
              <a:t>madagascariensis</a:t>
            </a:r>
            <a:r>
              <a:rPr lang="fr-FR" i="1" dirty="0" smtClean="0"/>
              <a:t> (Vulnérable)</a:t>
            </a:r>
            <a:endParaRPr lang="fr-FR" i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1218" y="6309320"/>
            <a:ext cx="68815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057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057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057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057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057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057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057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057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057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57400" algn="l"/>
              </a:tabLst>
            </a:pPr>
            <a:r>
              <a:rPr kumimoji="0" lang="fr-FR" altLang="fr-FR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Borassus </a:t>
            </a:r>
            <a:r>
              <a:rPr kumimoji="0" lang="fr-FR" altLang="fr-FR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madagascariensis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une plante endémique Malagasy a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Marandravy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Lac </a:t>
            </a:r>
            <a:r>
              <a:rPr kumimoji="0" lang="fr-FR" altLang="fr-F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Kinkony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3" y="4149081"/>
            <a:ext cx="3935261" cy="269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21088"/>
            <a:ext cx="5239122" cy="263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2780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ity Mada_Diapo_3_Page1">
  <a:themeElements>
    <a:clrScheme name="Asity Mada_Diapo_3_Page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ity Mada_Diapo_3_Pag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ity Mada_Diapo_3_Pag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ty Mada_Diapo_3_Page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ty Mada_Diapo_3_Page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ty Mada_Diapo_3_Page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ty Mada_Diapo_3_Page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ty Mada_Diapo_3_Page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ty Mada_Diapo_3_Page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ty Mada_Diapo_3_Page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ty Mada_Diapo_3_Page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ty Mada_Diapo_3_Page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ty Mada_Diapo_3_Page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ty Mada_Diapo_3_Page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575</Words>
  <Application>Microsoft Office PowerPoint</Application>
  <PresentationFormat>Affichage à l'écran (4:3)</PresentationFormat>
  <Paragraphs>87</Paragraphs>
  <Slides>22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Thème Office</vt:lpstr>
      <vt:lpstr>Asity Mada_Diapo_3_Page1</vt:lpstr>
      <vt:lpstr>Présentation PowerPoint</vt:lpstr>
      <vt:lpstr>Présentation PowerPoint</vt:lpstr>
      <vt:lpstr>Présentation PowerPoint</vt:lpstr>
      <vt:lpstr>Présentation PowerPoint</vt:lpstr>
      <vt:lpstr>Caractéristiques</vt:lpstr>
      <vt:lpstr>Présentation PowerPoint</vt:lpstr>
      <vt:lpstr>Habitats</vt:lpstr>
      <vt:lpstr>Valeurs écologiques: Faune remarquable  </vt:lpstr>
      <vt:lpstr>Valeurs socio-culturelles </vt:lpstr>
      <vt:lpstr>Valeurs économiques</vt:lpstr>
      <vt:lpstr>Présentation PowerPoint</vt:lpstr>
      <vt:lpstr>Pressions &amp; menaces  </vt:lpstr>
      <vt:lpstr>Présentation PowerPoint</vt:lpstr>
      <vt:lpstr>Présentation PowerPoint</vt:lpstr>
      <vt:lpstr>Présentation PowerPoint</vt:lpstr>
      <vt:lpstr>Lac Kinkony rempli les critères d’une ZH d’Importance Internationale </vt:lpstr>
      <vt:lpstr> Objectif principal: Maintenir les fonctions écologiques et  la biodiversité du site à travers une utilisation rationnelle des RN  =&gt; Elaboration du plan de gestion du site (Inclus dans le PAG NAP CMK)</vt:lpstr>
      <vt:lpstr>Actions menées (Asity Madagascar, MMZ, STD) </vt:lpstr>
      <vt:lpstr>Présentation PowerPoint</vt:lpstr>
      <vt:lpstr>Actions menées (suite) 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Rivo</dc:creator>
  <cp:lastModifiedBy>one</cp:lastModifiedBy>
  <cp:revision>43</cp:revision>
  <dcterms:created xsi:type="dcterms:W3CDTF">2015-02-17T17:08:25Z</dcterms:created>
  <dcterms:modified xsi:type="dcterms:W3CDTF">2016-02-04T11:29:33Z</dcterms:modified>
</cp:coreProperties>
</file>